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2" r:id="rId7"/>
    <p:sldId id="264" r:id="rId8"/>
    <p:sldId id="265" r:id="rId9"/>
    <p:sldId id="267" r:id="rId10"/>
    <p:sldId id="268" r:id="rId11"/>
    <p:sldId id="269" r:id="rId12"/>
    <p:sldId id="260" r:id="rId13"/>
    <p:sldId id="261" r:id="rId14"/>
    <p:sldId id="27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quijote.org/spanishlanguage/literature/library/" TargetMode="External"/><Relationship Id="rId2" Type="http://schemas.openxmlformats.org/officeDocument/2006/relationships/hyperlink" Target="http://lanic.utexas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dreads.com/shelf/show/literatura-latinoamericana" TargetMode="External"/><Relationship Id="rId4" Type="http://schemas.openxmlformats.org/officeDocument/2006/relationships/hyperlink" Target="http://ibgwww.colorado.edu/~gayan/spain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cas.info/" TargetMode="External"/><Relationship Id="rId13" Type="http://schemas.openxmlformats.org/officeDocument/2006/relationships/hyperlink" Target="http://www.emol.com/" TargetMode="External"/><Relationship Id="rId18" Type="http://schemas.openxmlformats.org/officeDocument/2006/relationships/hyperlink" Target="https://tonyseed.wordpress.com/" TargetMode="External"/><Relationship Id="rId3" Type="http://schemas.openxmlformats.org/officeDocument/2006/relationships/hyperlink" Target="http://donquijote.org/" TargetMode="External"/><Relationship Id="rId7" Type="http://schemas.openxmlformats.org/officeDocument/2006/relationships/hyperlink" Target="http://www.britannica.com/" TargetMode="External"/><Relationship Id="rId12" Type="http://schemas.openxmlformats.org/officeDocument/2006/relationships/hyperlink" Target="http://deportes.terra.com/" TargetMode="External"/><Relationship Id="rId17" Type="http://schemas.openxmlformats.org/officeDocument/2006/relationships/hyperlink" Target="http://desdeelvip.blogspot.com/" TargetMode="External"/><Relationship Id="rId2" Type="http://schemas.openxmlformats.org/officeDocument/2006/relationships/hyperlink" Target="http://lanic.utexas.edu/" TargetMode="External"/><Relationship Id="rId16" Type="http://schemas.openxmlformats.org/officeDocument/2006/relationships/hyperlink" Target="http://www.mexicoxport.com/" TargetMode="External"/><Relationship Id="rId20" Type="http://schemas.openxmlformats.org/officeDocument/2006/relationships/hyperlink" Target="http://www.laguarimb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dreads.com/" TargetMode="External"/><Relationship Id="rId11" Type="http://schemas.openxmlformats.org/officeDocument/2006/relationships/hyperlink" Target="http://cafesempo.com.br/" TargetMode="External"/><Relationship Id="rId5" Type="http://schemas.openxmlformats.org/officeDocument/2006/relationships/hyperlink" Target="http://www.espa&#241;aescultura.es/es/estilos_artisticos/vanguardias.html" TargetMode="External"/><Relationship Id="rId15" Type="http://schemas.openxmlformats.org/officeDocument/2006/relationships/hyperlink" Target="http://www.filmaffinity.com/" TargetMode="External"/><Relationship Id="rId10" Type="http://schemas.openxmlformats.org/officeDocument/2006/relationships/hyperlink" Target="http://www.taringa.net/" TargetMode="External"/><Relationship Id="rId19" Type="http://schemas.openxmlformats.org/officeDocument/2006/relationships/hyperlink" Target="http://ibgwww.colorado.edu/~gayan/spain.html" TargetMode="External"/><Relationship Id="rId4" Type="http://schemas.openxmlformats.org/officeDocument/2006/relationships/hyperlink" Target="http://bing.com/images" TargetMode="External"/><Relationship Id="rId9" Type="http://schemas.openxmlformats.org/officeDocument/2006/relationships/hyperlink" Target="http://latinamericanhistory.about.com/" TargetMode="External"/><Relationship Id="rId14" Type="http://schemas.openxmlformats.org/officeDocument/2006/relationships/hyperlink" Target="http://www.radioguaimaro.icrt.c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023" y="1332470"/>
            <a:ext cx="8001000" cy="2971801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opperplate Gothic Bold" panose="020E0705020206020404" pitchFamily="34" charset="0"/>
              </a:rPr>
              <a:t>Gaining Cultural Awareness Through Online Newspapers &amp; </a:t>
            </a:r>
            <a:r>
              <a:rPr lang="en-US" sz="5400" dirty="0" smtClean="0">
                <a:latin typeface="Copperplate Gothic Bold" panose="020E0705020206020404" pitchFamily="34" charset="0"/>
              </a:rPr>
              <a:t>Literature</a:t>
            </a:r>
            <a:endParaRPr lang="en-US" sz="54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4302" y="4304271"/>
            <a:ext cx="4094677" cy="5560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Michael Cartmill, Ph.D.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42" y="4761471"/>
            <a:ext cx="2962473" cy="1824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258" y="4689406"/>
            <a:ext cx="3418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opperplate Gothic Bold" panose="020E0705020206020404" pitchFamily="34" charset="0"/>
              </a:rPr>
              <a:t>300th MI </a:t>
            </a:r>
            <a:r>
              <a:rPr lang="es-ES" sz="2400" dirty="0" err="1" smtClean="0">
                <a:latin typeface="Copperplate Gothic Bold" panose="020E0705020206020404" pitchFamily="34" charset="0"/>
              </a:rPr>
              <a:t>Brigade</a:t>
            </a:r>
            <a:endParaRPr lang="es-ES" sz="2400" dirty="0" smtClean="0">
              <a:latin typeface="Copperplate Gothic Bold" panose="020E0705020206020404" pitchFamily="34" charset="0"/>
            </a:endParaRPr>
          </a:p>
          <a:p>
            <a:r>
              <a:rPr lang="es-ES" sz="2400" dirty="0" err="1" smtClean="0">
                <a:latin typeface="Copperplate Gothic Bold" panose="020E0705020206020404" pitchFamily="34" charset="0"/>
              </a:rPr>
              <a:t>Annual</a:t>
            </a:r>
            <a:r>
              <a:rPr lang="es-ES" sz="2400" dirty="0" smtClean="0">
                <a:latin typeface="Copperplate Gothic Bold" panose="020E0705020206020404" pitchFamily="34" charset="0"/>
              </a:rPr>
              <a:t> </a:t>
            </a:r>
            <a:r>
              <a:rPr lang="es-ES" sz="2400" dirty="0" err="1" smtClean="0">
                <a:latin typeface="Copperplate Gothic Bold" panose="020E0705020206020404" pitchFamily="34" charset="0"/>
              </a:rPr>
              <a:t>Language</a:t>
            </a:r>
            <a:r>
              <a:rPr lang="es-ES" sz="2400" dirty="0" smtClean="0">
                <a:latin typeface="Copperplate Gothic Bold" panose="020E0705020206020404" pitchFamily="34" charset="0"/>
              </a:rPr>
              <a:t> </a:t>
            </a:r>
            <a:r>
              <a:rPr lang="es-ES" sz="2400" dirty="0" err="1" smtClean="0">
                <a:latin typeface="Copperplate Gothic Bold" panose="020E0705020206020404" pitchFamily="34" charset="0"/>
              </a:rPr>
              <a:t>Conference</a:t>
            </a:r>
            <a:r>
              <a:rPr lang="es-ES" sz="2400" dirty="0" smtClean="0">
                <a:latin typeface="Copperplate Gothic Bold" panose="020E0705020206020404" pitchFamily="34" charset="0"/>
              </a:rPr>
              <a:t> </a:t>
            </a:r>
            <a:r>
              <a:rPr lang="es-ES" sz="2400" dirty="0" err="1" smtClean="0">
                <a:latin typeface="Copperplate Gothic Bold" panose="020E0705020206020404" pitchFamily="34" charset="0"/>
              </a:rPr>
              <a:t>March</a:t>
            </a:r>
            <a:r>
              <a:rPr lang="es-ES" sz="2400" dirty="0" smtClean="0">
                <a:latin typeface="Copperplate Gothic Bold" panose="020E0705020206020404" pitchFamily="34" charset="0"/>
              </a:rPr>
              <a:t> 2016</a:t>
            </a:r>
            <a:endParaRPr lang="en-US" sz="24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9" y="303577"/>
            <a:ext cx="3718396" cy="27887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1" y="3023460"/>
            <a:ext cx="2200275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467" y="303577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79" y="3023460"/>
            <a:ext cx="2559937" cy="3599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42" y="189642"/>
            <a:ext cx="3905237" cy="4726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74" y="3161077"/>
            <a:ext cx="2383370" cy="35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42" y="372764"/>
            <a:ext cx="8534400" cy="14135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4800" dirty="0" err="1" smtClean="0">
                <a:latin typeface="Copperplate Gothic Bold" panose="020E0705020206020404" pitchFamily="34" charset="0"/>
              </a:rPr>
              <a:t>Current</a:t>
            </a:r>
            <a:r>
              <a:rPr lang="es-ES" sz="4800" dirty="0" smtClean="0">
                <a:latin typeface="Copperplate Gothic Bold" panose="020E0705020206020404" pitchFamily="34" charset="0"/>
              </a:rPr>
              <a:t> </a:t>
            </a:r>
            <a:r>
              <a:rPr lang="es-ES" sz="4800" dirty="0" err="1" smtClean="0">
                <a:latin typeface="Copperplate Gothic Bold" panose="020E0705020206020404" pitchFamily="34" charset="0"/>
              </a:rPr>
              <a:t>events</a:t>
            </a:r>
            <a:r>
              <a:rPr lang="es-ES" sz="4800" dirty="0" smtClean="0">
                <a:latin typeface="Copperplate Gothic Bold" panose="020E0705020206020404" pitchFamily="34" charset="0"/>
              </a:rPr>
              <a:t>/</a:t>
            </a:r>
          </a:p>
          <a:p>
            <a:pPr marL="0" indent="0">
              <a:buNone/>
            </a:pPr>
            <a:r>
              <a:rPr lang="es-ES" sz="4800" dirty="0" err="1" smtClean="0">
                <a:latin typeface="Copperplate Gothic Bold" panose="020E0705020206020404" pitchFamily="34" charset="0"/>
              </a:rPr>
              <a:t>Disposition</a:t>
            </a:r>
            <a:r>
              <a:rPr lang="es-ES" sz="4800" dirty="0" smtClean="0">
                <a:latin typeface="Copperplate Gothic Bold" panose="020E0705020206020404" pitchFamily="34" charset="0"/>
              </a:rPr>
              <a:t>:</a:t>
            </a:r>
            <a:endParaRPr lang="en-US" sz="4800" dirty="0">
              <a:latin typeface="Copperplate Gothic Bold" panose="020E07050202060204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38" y="604452"/>
            <a:ext cx="5217989" cy="3261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" y="1752176"/>
            <a:ext cx="4223353" cy="3172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2" y="4890231"/>
            <a:ext cx="2831093" cy="1755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30" y="3746123"/>
            <a:ext cx="4564880" cy="29979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15" y="4600419"/>
            <a:ext cx="3425911" cy="182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799"/>
            <a:ext cx="8534400" cy="5484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Using Websites to study, retain, acquire Culture:</a:t>
            </a: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  <a:hlinkClick r:id="rId2"/>
              </a:rPr>
              <a:t>LANIC</a:t>
            </a:r>
            <a:endParaRPr lang="en-US" sz="4000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  <a:hlinkClick r:id="rId3"/>
              </a:rPr>
              <a:t>Donquijote.org</a:t>
            </a:r>
            <a:endParaRPr lang="en-US" sz="4000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  <a:hlinkClick r:id="rId4"/>
              </a:rPr>
              <a:t>España al </a:t>
            </a:r>
            <a:r>
              <a:rPr lang="en-US" sz="4000" dirty="0" err="1" smtClean="0">
                <a:latin typeface="Copperplate Gothic Bold" panose="020E0705020206020404" pitchFamily="34" charset="0"/>
                <a:hlinkClick r:id="rId4"/>
              </a:rPr>
              <a:t>desnudo</a:t>
            </a:r>
            <a:endParaRPr lang="en-US" sz="4000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  <a:hlinkClick r:id="rId5"/>
              </a:rPr>
              <a:t>GoodReads</a:t>
            </a:r>
            <a:endParaRPr lang="en-US" sz="4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AVOID Translations!</a:t>
            </a: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-- poor structure</a:t>
            </a: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-- can lack target culture</a:t>
            </a: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-- things do get “lost”</a:t>
            </a:r>
            <a:endParaRPr lang="en-US" sz="4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942" y="1476632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Copperplate Gothic Bold" panose="020E0705020206020404" pitchFamily="34" charset="0"/>
              </a:rPr>
              <a:t>QUESTIONS?</a:t>
            </a:r>
            <a:endParaRPr lang="en-US" sz="72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7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21277"/>
            <a:ext cx="10140307" cy="62854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4000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References: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LANIC-- </a:t>
            </a:r>
            <a:r>
              <a:rPr lang="en-US" dirty="0" smtClean="0">
                <a:latin typeface="Copperplate Gothic Bold" panose="020E0705020206020404" pitchFamily="34" charset="0"/>
                <a:hlinkClick r:id="rId2"/>
              </a:rPr>
              <a:t>http://lanic.utexas.edu</a:t>
            </a:r>
            <a:endParaRPr lang="en-US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3"/>
              </a:rPr>
              <a:t>http://donquijote.org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4"/>
              </a:rPr>
              <a:t>http://bing.com/images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Picasso’s Guernica--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5"/>
              </a:rPr>
              <a:t>http</a:t>
            </a: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  <a:hlinkClick r:id="rId5"/>
              </a:rPr>
              <a:t>://www.xn--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5"/>
              </a:rPr>
              <a:t>espaaescultura-tnb.es/es/estilos_artisticos/vanguardias.html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Garc</a:t>
            </a:r>
            <a:r>
              <a:rPr lang="es-ES" dirty="0" err="1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ía</a:t>
            </a:r>
            <a:r>
              <a:rPr lang="es-ES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 Márquez--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6"/>
              </a:rPr>
              <a:t>http://goodreads.com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Catedral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 metropolitan--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7"/>
              </a:rPr>
              <a:t>http</a:t>
            </a: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  <a:hlinkClick r:id="rId7"/>
              </a:rPr>
              <a:t>://www.britannica.com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7"/>
              </a:rPr>
              <a:t>/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8"/>
              </a:rPr>
              <a:t>http://www.Incas.info</a:t>
            </a:r>
            <a:endParaRPr lang="es-E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9"/>
              </a:rPr>
              <a:t>http://Latinamericanhistory.about.com</a:t>
            </a:r>
            <a:endParaRPr lang="es-E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FFFF00"/>
                </a:solidFill>
                <a:latin typeface="Copperplate Gothic Bold" panose="020E0705020206020404" pitchFamily="34" charset="0"/>
                <a:hlinkClick r:id="rId10"/>
              </a:rPr>
              <a:t>http://</a:t>
            </a:r>
            <a:r>
              <a:rPr lang="es-E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0"/>
              </a:rPr>
              <a:t>www.taringa.net</a:t>
            </a:r>
            <a:endParaRPr lang="es-E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1"/>
              </a:rPr>
              <a:t>http://Cafesempo.com.br</a:t>
            </a:r>
            <a:endParaRPr lang="es-E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  <a:hlinkClick r:id="rId12"/>
              </a:rPr>
              <a:t>http://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2"/>
              </a:rPr>
              <a:t>deportes.terra.com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  <a:hlinkClick r:id="rId13"/>
              </a:rPr>
              <a:t>http://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3"/>
              </a:rPr>
              <a:t>www.emol.com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  <a:hlinkClick r:id="rId14"/>
              </a:rPr>
              <a:t>http://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4"/>
              </a:rPr>
              <a:t>www.radioguaimaro.icrt.cu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  <a:hlinkClick r:id="rId15"/>
              </a:rPr>
              <a:t>http://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5"/>
              </a:rPr>
              <a:t>www.filmaffinity.com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  <a:hlinkClick r:id="rId16"/>
              </a:rPr>
              <a:t>http://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6"/>
              </a:rPr>
              <a:t>www.mexicoxport.com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  <a:hlinkClick r:id="rId17"/>
              </a:rPr>
              <a:t>http://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7"/>
              </a:rPr>
              <a:t>desdeelvip.blogspot.com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  <a:hlinkClick r:id="rId18"/>
              </a:rPr>
              <a:t>https://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8"/>
              </a:rPr>
              <a:t>tonyseed.wordpress.com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España al </a:t>
            </a:r>
            <a:r>
              <a:rPr lang="en-US" dirty="0" err="1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desnudo</a:t>
            </a: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</a:rPr>
              <a:t>-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- 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9"/>
              </a:rPr>
              <a:t>http</a:t>
            </a:r>
            <a:r>
              <a:rPr lang="en-US" dirty="0">
                <a:solidFill>
                  <a:srgbClr val="FFFF00"/>
                </a:solidFill>
                <a:latin typeface="Copperplate Gothic Bold" panose="020E0705020206020404" pitchFamily="34" charset="0"/>
                <a:hlinkClick r:id="rId19"/>
              </a:rPr>
              <a:t>://ibgwww.colorado.edu/~</a:t>
            </a:r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  <a:hlinkClick r:id="rId19"/>
              </a:rPr>
              <a:t>gayan/spain.html</a:t>
            </a:r>
            <a:endParaRPr lang="en-US" dirty="0" smtClean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pperplate Gothic Bold" panose="020E0705020206020404" pitchFamily="34" charset="0"/>
                <a:hlinkClick r:id="rId20"/>
              </a:rPr>
              <a:t>http://</a:t>
            </a:r>
            <a:r>
              <a:rPr lang="en-US" dirty="0" smtClean="0">
                <a:latin typeface="Copperplate Gothic Bold" panose="020E0705020206020404" pitchFamily="34" charset="0"/>
                <a:hlinkClick r:id="rId20"/>
              </a:rPr>
              <a:t>www.laguarimba.org</a:t>
            </a:r>
            <a:endParaRPr lang="en-US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endParaRPr 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88" y="866324"/>
            <a:ext cx="6815366" cy="4842497"/>
          </a:xfrm>
        </p:spPr>
      </p:pic>
    </p:spTree>
    <p:extLst>
      <p:ext uri="{BB962C8B-B14F-4D97-AF65-F5344CB8AC3E}">
        <p14:creationId xmlns:p14="http://schemas.microsoft.com/office/powerpoint/2010/main" val="27830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76" y="688404"/>
            <a:ext cx="4295991" cy="5715853"/>
          </a:xfrm>
        </p:spPr>
      </p:pic>
    </p:spTree>
    <p:extLst>
      <p:ext uri="{BB962C8B-B14F-4D97-AF65-F5344CB8AC3E}">
        <p14:creationId xmlns:p14="http://schemas.microsoft.com/office/powerpoint/2010/main" val="23262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560437" cy="5797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Copperplate Gothic Bold" panose="020E0705020206020404" pitchFamily="34" charset="0"/>
              </a:rPr>
              <a:t>MOS							DD214</a:t>
            </a:r>
          </a:p>
          <a:p>
            <a:pPr marL="0" indent="0">
              <a:buNone/>
            </a:pPr>
            <a:r>
              <a:rPr lang="en-US" sz="6600" dirty="0">
                <a:latin typeface="Copperplate Gothic Bold" panose="020E0705020206020404" pitchFamily="34" charset="0"/>
              </a:rPr>
              <a:t>	</a:t>
            </a:r>
            <a:r>
              <a:rPr lang="en-US" sz="6600" dirty="0" smtClean="0">
                <a:latin typeface="Copperplate Gothic Bold" panose="020E0705020206020404" pitchFamily="34" charset="0"/>
              </a:rPr>
              <a:t>			DFAC				  APO</a:t>
            </a:r>
          </a:p>
          <a:p>
            <a:pPr marL="0" indent="0">
              <a:buNone/>
            </a:pPr>
            <a:r>
              <a:rPr lang="en-US" sz="6600" dirty="0">
                <a:latin typeface="Copperplate Gothic Bold" panose="020E0705020206020404" pitchFamily="34" charset="0"/>
              </a:rPr>
              <a:t>	</a:t>
            </a:r>
            <a:r>
              <a:rPr lang="en-US" sz="6600" dirty="0" smtClean="0">
                <a:latin typeface="Copperplate Gothic Bold" panose="020E0705020206020404" pitchFamily="34" charset="0"/>
              </a:rPr>
              <a:t>	BCT            AIT				</a:t>
            </a:r>
          </a:p>
          <a:p>
            <a:pPr marL="0" indent="0">
              <a:buNone/>
            </a:pPr>
            <a:r>
              <a:rPr lang="en-US" sz="6600" dirty="0">
                <a:latin typeface="Copperplate Gothic Bold" panose="020E0705020206020404" pitchFamily="34" charset="0"/>
              </a:rPr>
              <a:t> </a:t>
            </a:r>
            <a:r>
              <a:rPr lang="en-US" sz="6600" dirty="0" smtClean="0">
                <a:latin typeface="Copperplate Gothic Bold" panose="020E0705020206020404" pitchFamily="34" charset="0"/>
              </a:rPr>
              <a:t>                  APFT					</a:t>
            </a:r>
            <a:endParaRPr lang="en-US" sz="6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104" y="467267"/>
            <a:ext cx="8534400" cy="150706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Speaking The Culture</a:t>
            </a:r>
            <a:endParaRPr lang="en-US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46" y="1974334"/>
            <a:ext cx="8534400" cy="450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Copperplate Gothic Bold" panose="020E0705020206020404" pitchFamily="34" charset="0"/>
              </a:rPr>
              <a:t>Culture and language are </a:t>
            </a:r>
          </a:p>
          <a:p>
            <a:pPr marL="0" indent="0" algn="ctr">
              <a:buNone/>
            </a:pPr>
            <a:r>
              <a:rPr lang="en-US" sz="7200" dirty="0" smtClean="0">
                <a:latin typeface="Copperplate Gothic Bold" panose="020E0705020206020404" pitchFamily="34" charset="0"/>
              </a:rPr>
              <a:t>INSEPARABLY</a:t>
            </a:r>
          </a:p>
          <a:p>
            <a:pPr marL="0" indent="0" algn="ctr">
              <a:buNone/>
            </a:pPr>
            <a:r>
              <a:rPr lang="en-US" sz="5400" dirty="0" smtClean="0">
                <a:latin typeface="Copperplate Gothic Bold" panose="020E0705020206020404" pitchFamily="34" charset="0"/>
              </a:rPr>
              <a:t>linked</a:t>
            </a:r>
            <a:endParaRPr lang="en-US" sz="54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22" y="661087"/>
            <a:ext cx="11829534" cy="572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ONLINE NEWSPAPERS/LITERATURE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Copperplate Gothic Bold" panose="020E0705020206020404" pitchFamily="34" charset="0"/>
              </a:rPr>
              <a:t>Big “C” culture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Copperplate Gothic Bold" panose="020E0705020206020404" pitchFamily="34" charset="0"/>
              </a:rPr>
              <a:t>Pop culture</a:t>
            </a:r>
            <a:r>
              <a:rPr lang="en-US" sz="3600" dirty="0" smtClean="0">
                <a:latin typeface="Copperplate Gothic Bold" panose="020E0705020206020404" pitchFamily="34" charset="0"/>
              </a:rPr>
              <a:t>—media, sports, humor,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Copperplate Gothic Bold" panose="020E0705020206020404" pitchFamily="34" charset="0"/>
              </a:rPr>
              <a:t>Current events </a:t>
            </a:r>
            <a:r>
              <a:rPr lang="en-US" sz="3600" dirty="0" smtClean="0">
                <a:latin typeface="Copperplate Gothic Bold" panose="020E0705020206020404" pitchFamily="34" charset="0"/>
              </a:rPr>
              <a:t>of importance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opperplate Gothic Bold" panose="020E0705020206020404" pitchFamily="34" charset="0"/>
              </a:rPr>
              <a:t>Disposition of area of interest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opperplate Gothic Bold" panose="020E0705020206020404" pitchFamily="34" charset="0"/>
              </a:rPr>
              <a:t>New vocabulary, correct grammar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484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Big “C” culture</a:t>
            </a:r>
            <a:r>
              <a:rPr lang="en-US" sz="40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Art</a:t>
            </a: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Literature</a:t>
            </a: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Music</a:t>
            </a: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History/mythology</a:t>
            </a: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architecture</a:t>
            </a:r>
          </a:p>
          <a:p>
            <a:pPr marL="0" indent="0">
              <a:buNone/>
            </a:pPr>
            <a:endParaRPr lang="en-US" sz="4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762" y="728397"/>
            <a:ext cx="2943499" cy="196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26" y="315644"/>
            <a:ext cx="6286500" cy="3476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0" y="362788"/>
            <a:ext cx="3278661" cy="4145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19" y="4416728"/>
            <a:ext cx="2194739" cy="2136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24" y="3609901"/>
            <a:ext cx="4497602" cy="305836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54" y="3053532"/>
            <a:ext cx="2250174" cy="3614738"/>
          </a:xfrm>
        </p:spPr>
      </p:pic>
    </p:spTree>
    <p:extLst>
      <p:ext uri="{BB962C8B-B14F-4D97-AF65-F5344CB8AC3E}">
        <p14:creationId xmlns:p14="http://schemas.microsoft.com/office/powerpoint/2010/main" val="29623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29514"/>
            <a:ext cx="9654274" cy="58406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u="sng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Pop culture</a:t>
            </a:r>
            <a:r>
              <a:rPr lang="en-US" sz="4000" dirty="0" smtClean="0">
                <a:solidFill>
                  <a:srgbClr val="FFFF00"/>
                </a:solidFill>
                <a:latin typeface="Copperplate Gothic Bold" panose="020E0705020206020404" pitchFamily="34" charset="0"/>
              </a:rPr>
              <a:t>:</a:t>
            </a:r>
          </a:p>
          <a:p>
            <a:pPr marL="0" indent="0">
              <a:buNone/>
            </a:pPr>
            <a:r>
              <a:rPr lang="es-ES" sz="4000" dirty="0" err="1" smtClean="0">
                <a:latin typeface="Copperplate Gothic Bold" panose="020E0705020206020404" pitchFamily="34" charset="0"/>
              </a:rPr>
              <a:t>Movies</a:t>
            </a:r>
            <a:r>
              <a:rPr lang="es-ES" sz="4000" dirty="0" smtClean="0">
                <a:latin typeface="Copperplate Gothic Bold" panose="020E0705020206020404" pitchFamily="34" charset="0"/>
              </a:rPr>
              <a:t>/tv/</a:t>
            </a:r>
            <a:r>
              <a:rPr lang="es-ES" sz="4000" dirty="0" err="1" smtClean="0">
                <a:latin typeface="Copperplate Gothic Bold" panose="020E0705020206020404" pitchFamily="34" charset="0"/>
              </a:rPr>
              <a:t>Music</a:t>
            </a:r>
            <a:endParaRPr lang="en-US" sz="4000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pperplate Gothic Bold" panose="020E0705020206020404" pitchFamily="34" charset="0"/>
              </a:rPr>
              <a:t>Slang/idioms</a:t>
            </a:r>
            <a:endParaRPr lang="en-US" sz="4000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Copperplate Gothic Bold" panose="020E0705020206020404" pitchFamily="34" charset="0"/>
              </a:rPr>
              <a:t>Social media</a:t>
            </a:r>
            <a:endParaRPr lang="en-US" sz="4000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s-ES" sz="4000" dirty="0" err="1" smtClean="0">
                <a:latin typeface="Copperplate Gothic Bold" panose="020E0705020206020404" pitchFamily="34" charset="0"/>
              </a:rPr>
              <a:t>Fashion</a:t>
            </a:r>
            <a:endParaRPr lang="es-ES" sz="4000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s-ES" sz="4000" dirty="0" err="1" smtClean="0">
                <a:latin typeface="Copperplate Gothic Bold" panose="020E0705020206020404" pitchFamily="34" charset="0"/>
              </a:rPr>
              <a:t>Sports</a:t>
            </a:r>
            <a:endParaRPr lang="es-ES" sz="4000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s-ES" sz="4000" dirty="0" err="1" smtClean="0">
                <a:latin typeface="Copperplate Gothic Bold" panose="020E0705020206020404" pitchFamily="34" charset="0"/>
              </a:rPr>
              <a:t>Politics</a:t>
            </a:r>
            <a:endParaRPr lang="es-ES" sz="4000" dirty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s-ES" sz="4000" dirty="0" err="1" smtClean="0">
                <a:latin typeface="Copperplate Gothic Bold" panose="020E0705020206020404" pitchFamily="34" charset="0"/>
              </a:rPr>
              <a:t>religion</a:t>
            </a:r>
            <a:endParaRPr lang="en-US" sz="4000" dirty="0" smtClean="0"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es-ES" sz="4000" dirty="0" smtClean="0">
                <a:latin typeface="Copperplate Gothic Bold" panose="020E0705020206020404" pitchFamily="34" charset="0"/>
              </a:rPr>
              <a:t>(</a:t>
            </a:r>
            <a:r>
              <a:rPr lang="es-ES" sz="4000" dirty="0" err="1" smtClean="0">
                <a:latin typeface="Copperplate Gothic Bold" panose="020E0705020206020404" pitchFamily="34" charset="0"/>
              </a:rPr>
              <a:t>Anything</a:t>
            </a:r>
            <a:r>
              <a:rPr lang="es-ES" sz="4000" dirty="0">
                <a:latin typeface="Copperplate Gothic Bold" panose="020E0705020206020404" pitchFamily="34" charset="0"/>
              </a:rPr>
              <a:t> </a:t>
            </a:r>
            <a:r>
              <a:rPr lang="es-ES" sz="4000" dirty="0" smtClean="0">
                <a:latin typeface="Copperplate Gothic Bold" panose="020E0705020206020404" pitchFamily="34" charset="0"/>
              </a:rPr>
              <a:t>“</a:t>
            </a:r>
            <a:r>
              <a:rPr lang="es-ES" sz="4000" dirty="0" err="1" smtClean="0">
                <a:latin typeface="Copperplate Gothic Bold" panose="020E0705020206020404" pitchFamily="34" charset="0"/>
              </a:rPr>
              <a:t>consumed</a:t>
            </a:r>
            <a:r>
              <a:rPr lang="es-ES" sz="4000" dirty="0" smtClean="0">
                <a:latin typeface="Copperplate Gothic Bold" panose="020E0705020206020404" pitchFamily="34" charset="0"/>
              </a:rPr>
              <a:t>” </a:t>
            </a:r>
            <a:r>
              <a:rPr lang="es-ES" sz="4000" dirty="0" err="1" smtClean="0">
                <a:latin typeface="Copperplate Gothic Bold" panose="020E0705020206020404" pitchFamily="34" charset="0"/>
              </a:rPr>
              <a:t>by</a:t>
            </a:r>
            <a:r>
              <a:rPr lang="es-ES" sz="4000" dirty="0" smtClean="0">
                <a:latin typeface="Copperplate Gothic Bold" panose="020E0705020206020404" pitchFamily="34" charset="0"/>
              </a:rPr>
              <a:t> </a:t>
            </a:r>
            <a:r>
              <a:rPr lang="es-ES" sz="4000" dirty="0" err="1" smtClean="0">
                <a:latin typeface="Copperplate Gothic Bold" panose="020E0705020206020404" pitchFamily="34" charset="0"/>
              </a:rPr>
              <a:t>public</a:t>
            </a:r>
            <a:r>
              <a:rPr lang="es-ES" sz="4000" dirty="0" smtClean="0">
                <a:latin typeface="Copperplate Gothic Bold" panose="020E0705020206020404" pitchFamily="34" charset="0"/>
              </a:rPr>
              <a:t>)</a:t>
            </a:r>
            <a:endParaRPr lang="en-US" sz="4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450</TotalTime>
  <Words>212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Copperplate Gothic Bold</vt:lpstr>
      <vt:lpstr>Wingdings</vt:lpstr>
      <vt:lpstr>Wingdings 3</vt:lpstr>
      <vt:lpstr>Slice</vt:lpstr>
      <vt:lpstr>Gaining Cultural Awareness Through Online Newspapers &amp; Literature</vt:lpstr>
      <vt:lpstr>PowerPoint Presentation</vt:lpstr>
      <vt:lpstr>PowerPoint Presentation</vt:lpstr>
      <vt:lpstr>PowerPoint Presentation</vt:lpstr>
      <vt:lpstr>Speaking The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Dixie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Gaining Cultural Awareness Through Online Newspapers &amp; Literature (Spanish)</dc:title>
  <dc:creator>Cartmill, Michael</dc:creator>
  <cp:lastModifiedBy>owner</cp:lastModifiedBy>
  <cp:revision>32</cp:revision>
  <dcterms:created xsi:type="dcterms:W3CDTF">2016-02-03T20:42:02Z</dcterms:created>
  <dcterms:modified xsi:type="dcterms:W3CDTF">2016-03-05T15:07:10Z</dcterms:modified>
</cp:coreProperties>
</file>