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3" r:id="rId3"/>
    <p:sldId id="258" r:id="rId4"/>
    <p:sldId id="257" r:id="rId5"/>
    <p:sldId id="259" r:id="rId6"/>
    <p:sldId id="268" r:id="rId7"/>
    <p:sldId id="260" r:id="rId8"/>
    <p:sldId id="269" r:id="rId9"/>
    <p:sldId id="261" r:id="rId10"/>
    <p:sldId id="279" r:id="rId11"/>
    <p:sldId id="283" r:id="rId12"/>
    <p:sldId id="284" r:id="rId13"/>
    <p:sldId id="278" r:id="rId14"/>
    <p:sldId id="267" r:id="rId15"/>
    <p:sldId id="262" r:id="rId16"/>
    <p:sldId id="272" r:id="rId17"/>
    <p:sldId id="263" r:id="rId18"/>
    <p:sldId id="270" r:id="rId19"/>
    <p:sldId id="264" r:id="rId20"/>
    <p:sldId id="271" r:id="rId21"/>
    <p:sldId id="265" r:id="rId22"/>
    <p:sldId id="266" r:id="rId23"/>
    <p:sldId id="275" r:id="rId24"/>
    <p:sldId id="276" r:id="rId25"/>
    <p:sldId id="280" r:id="rId26"/>
    <p:sldId id="281" r:id="rId27"/>
    <p:sldId id="274" r:id="rId28"/>
    <p:sldId id="282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747"/>
    <a:srgbClr val="46F66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3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5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70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0722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9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7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8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0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9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0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1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6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3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2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8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1D58B6-0D68-4FF7-A73A-A8762963D92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3FE9C-EFA5-4F95-9870-CCA937FB6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120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hyperlink" Target="http://sotawatch.org/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://www.sotamap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rcartmill.com/html/discussion.html" TargetMode="External"/><Relationship Id="rId5" Type="http://schemas.openxmlformats.org/officeDocument/2006/relationships/hyperlink" Target="http://www.sota.org.uk/" TargetMode="External"/><Relationship Id="rId4" Type="http://schemas.openxmlformats.org/officeDocument/2006/relationships/hyperlink" Target="http://www.sotadata.org.uk/" TargetMode="External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34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694" y="632097"/>
            <a:ext cx="4534253" cy="51398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Summits </a:t>
            </a:r>
          </a:p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on the Air</a:t>
            </a:r>
          </a:p>
          <a:p>
            <a:pPr algn="ctr"/>
            <a:endParaRPr lang="en-US" sz="6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pperplate Gothic Bold" panose="020E0705020206020404" pitchFamily="34" charset="0"/>
            </a:endParaRPr>
          </a:p>
          <a:p>
            <a:pPr algn="ctr"/>
            <a:endParaRPr lang="en-US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pperplate Gothic Bold" panose="020E0705020206020404" pitchFamily="34" charset="0"/>
            </a:endParaRPr>
          </a:p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By Mike Cartmill </a:t>
            </a:r>
          </a:p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AC</a:t>
            </a:r>
            <a:r>
              <a:rPr lang="en-US" sz="2400" dirty="0" smtClean="0">
                <a:latin typeface="Copperplate Gothic Bold" panose="020E0705020206020404" pitchFamily="34" charset="0"/>
              </a:rPr>
              <a:t>Ø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PR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0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03" y="162613"/>
            <a:ext cx="8772636" cy="6579477"/>
          </a:xfrm>
        </p:spPr>
      </p:pic>
      <p:sp>
        <p:nvSpPr>
          <p:cNvPr id="5" name="TextBox 4"/>
          <p:cNvSpPr txBox="1"/>
          <p:nvPr/>
        </p:nvSpPr>
        <p:spPr>
          <a:xfrm>
            <a:off x="0" y="5640947"/>
            <a:ext cx="10573555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 “E” Mountain overlooking Enterprise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76" y="401203"/>
            <a:ext cx="11112300" cy="140053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Keep track of your progress online</a:t>
            </a:r>
            <a:endParaRPr lang="en-US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19" y="1547157"/>
            <a:ext cx="8400813" cy="5152100"/>
          </a:xfrm>
        </p:spPr>
      </p:pic>
    </p:spTree>
    <p:extLst>
      <p:ext uri="{BB962C8B-B14F-4D97-AF65-F5344CB8AC3E}">
        <p14:creationId xmlns:p14="http://schemas.microsoft.com/office/powerpoint/2010/main" val="43342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6" y="237502"/>
            <a:ext cx="11327126" cy="6371508"/>
          </a:xfrm>
        </p:spPr>
      </p:pic>
      <p:sp>
        <p:nvSpPr>
          <p:cNvPr id="5" name="TextBox 4"/>
          <p:cNvSpPr txBox="1"/>
          <p:nvPr/>
        </p:nvSpPr>
        <p:spPr>
          <a:xfrm>
            <a:off x="540913" y="372621"/>
            <a:ext cx="8744755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View from Sullivan Knoll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0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30" y="195140"/>
            <a:ext cx="11099421" cy="239351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Files can be downloaded to </a:t>
            </a:r>
            <a:br>
              <a:rPr lang="en-US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Google</a:t>
            </a:r>
            <a:br>
              <a:rPr lang="en-US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Earth</a:t>
            </a:r>
            <a:endParaRPr lang="en-US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50" y="1062831"/>
            <a:ext cx="8882736" cy="5592248"/>
          </a:xfrm>
        </p:spPr>
      </p:pic>
    </p:spTree>
    <p:extLst>
      <p:ext uri="{BB962C8B-B14F-4D97-AF65-F5344CB8AC3E}">
        <p14:creationId xmlns:p14="http://schemas.microsoft.com/office/powerpoint/2010/main" val="29931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9" y="448978"/>
            <a:ext cx="11024617" cy="6201348"/>
          </a:xfrm>
        </p:spPr>
      </p:pic>
      <p:sp>
        <p:nvSpPr>
          <p:cNvPr id="5" name="TextBox 4"/>
          <p:cNvSpPr txBox="1"/>
          <p:nvPr/>
        </p:nvSpPr>
        <p:spPr>
          <a:xfrm>
            <a:off x="844061" y="759655"/>
            <a:ext cx="7076049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Starvation Point, AZ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OTA prominence expla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8" y="2322317"/>
            <a:ext cx="10452296" cy="407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772" y="514098"/>
            <a:ext cx="10170941" cy="132343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pperplate Gothic Bold" panose="020E0705020206020404" pitchFamily="34" charset="0"/>
              </a:rPr>
              <a:t>Prominence—must have 500 feet </a:t>
            </a:r>
          </a:p>
          <a:p>
            <a:r>
              <a:rPr lang="en-US" sz="4000" dirty="0" smtClean="0">
                <a:latin typeface="Copperplate Gothic Bold" panose="020E0705020206020404" pitchFamily="34" charset="0"/>
              </a:rPr>
              <a:t>to qualify</a:t>
            </a:r>
            <a:endParaRPr lang="en-US" sz="4000" dirty="0">
              <a:latin typeface="Copperplate Gothic Bold" panose="020E07050202060204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772" y="5795889"/>
            <a:ext cx="437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pperplate Gothic Bold" panose="020E0705020206020404" pitchFamily="34" charset="0"/>
              </a:rPr>
              <a:t>0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0320" y="2007078"/>
            <a:ext cx="109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pperplate Gothic Bold" panose="020E0705020206020404" pitchFamily="34" charset="0"/>
              </a:rPr>
              <a:t>1000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2468743"/>
            <a:ext cx="1195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pperplate Gothic Bold" panose="020E0705020206020404" pitchFamily="34" charset="0"/>
              </a:rPr>
              <a:t>800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0806" y="3146230"/>
            <a:ext cx="10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pperplate Gothic Bold" panose="020E0705020206020404" pitchFamily="34" charset="0"/>
              </a:rPr>
              <a:t>600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2054" name="Picture 6" descr="Image result for green check mark no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59" y="2007078"/>
            <a:ext cx="854081" cy="8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green check mark no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59" y="2237910"/>
            <a:ext cx="854081" cy="8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red x no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95" y="3146230"/>
            <a:ext cx="493011" cy="49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13407" y="4768948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700</a:t>
            </a:r>
            <a:endParaRPr lang="en-US" dirty="0">
              <a:latin typeface="Copperplate Gothic Bold" panose="020E07050202060204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8769" y="424714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250</a:t>
            </a:r>
            <a:endParaRPr lang="en-US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4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32" y="182879"/>
            <a:ext cx="8707242" cy="6530432"/>
          </a:xfrm>
        </p:spPr>
      </p:pic>
      <p:sp>
        <p:nvSpPr>
          <p:cNvPr id="5" name="TextBox 4"/>
          <p:cNvSpPr txBox="1"/>
          <p:nvPr/>
        </p:nvSpPr>
        <p:spPr>
          <a:xfrm>
            <a:off x="240341" y="5375640"/>
            <a:ext cx="9115864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Brian Head (from Navajo Point)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53218"/>
            <a:ext cx="9404723" cy="660478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Some guidelines:</a:t>
            </a:r>
            <a:br>
              <a:rPr lang="en-US" dirty="0" smtClean="0">
                <a:latin typeface="Copperplate Gothic Bold" panose="020E0705020206020404" pitchFamily="34" charset="0"/>
              </a:rPr>
            </a:br>
            <a:r>
              <a:rPr lang="en-US" dirty="0">
                <a:latin typeface="Copperplate Gothic Bold" panose="020E0705020206020404" pitchFamily="34" charset="0"/>
              </a:rPr>
              <a:t/>
            </a:r>
            <a:br>
              <a:rPr lang="en-US" dirty="0">
                <a:latin typeface="Copperplate Gothic Bold" panose="020E0705020206020404" pitchFamily="34" charset="0"/>
              </a:rPr>
            </a:br>
            <a:r>
              <a:rPr lang="en-US" dirty="0" smtClean="0">
                <a:latin typeface="Copperplate Gothic Bold" panose="020E0705020206020404" pitchFamily="34" charset="0"/>
              </a:rPr>
              <a:t>	</a:t>
            </a:r>
            <a:endParaRPr lang="en-US" dirty="0"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066" y="1041010"/>
            <a:ext cx="9956922" cy="56622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 smtClean="0"/>
              <a:t>Reach the summit by non-motorized </a:t>
            </a:r>
            <a:r>
              <a:rPr lang="en-US" sz="3600" dirty="0" smtClean="0"/>
              <a:t>power—Prohibited </a:t>
            </a:r>
            <a:r>
              <a:rPr lang="en-US" sz="3600" dirty="0" smtClean="0"/>
              <a:t>activating from vehicles</a:t>
            </a:r>
          </a:p>
          <a:p>
            <a:r>
              <a:rPr lang="en-US" sz="3600" dirty="0" smtClean="0"/>
              <a:t>Must activate with the “activation zone” an “unbroken” area contoured 80 feet below the summit</a:t>
            </a:r>
          </a:p>
          <a:p>
            <a:r>
              <a:rPr lang="en-US" sz="3600" dirty="0" smtClean="0"/>
              <a:t>Must obey all laws and property rights</a:t>
            </a:r>
          </a:p>
          <a:p>
            <a:r>
              <a:rPr lang="en-US" sz="3600" dirty="0" smtClean="0"/>
              <a:t>4 </a:t>
            </a:r>
            <a:r>
              <a:rPr lang="en-US" sz="3600" dirty="0" err="1" smtClean="0"/>
              <a:t>Qso’s</a:t>
            </a:r>
            <a:r>
              <a:rPr lang="en-US" sz="3600" dirty="0" smtClean="0"/>
              <a:t> required to receive points</a:t>
            </a:r>
          </a:p>
          <a:p>
            <a:r>
              <a:rPr lang="en-US" sz="3600" dirty="0" smtClean="0"/>
              <a:t>You are responsible for your own safety</a:t>
            </a:r>
          </a:p>
        </p:txBody>
      </p:sp>
    </p:spTree>
    <p:extLst>
      <p:ext uri="{BB962C8B-B14F-4D97-AF65-F5344CB8AC3E}">
        <p14:creationId xmlns:p14="http://schemas.microsoft.com/office/powerpoint/2010/main" val="20297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9" y="56271"/>
            <a:ext cx="9068972" cy="6801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4031" y="5781821"/>
            <a:ext cx="6907237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SOTA gear at </a:t>
            </a:r>
            <a:r>
              <a:rPr lang="en-US" sz="3600" dirty="0" err="1" smtClean="0">
                <a:latin typeface="Copperplate Gothic Bold" panose="020E0705020206020404" pitchFamily="34" charset="0"/>
              </a:rPr>
              <a:t>Shinob</a:t>
            </a:r>
            <a:r>
              <a:rPr lang="en-US" sz="3600" dirty="0" smtClean="0">
                <a:latin typeface="Copperplate Gothic Bold" panose="020E0705020206020404" pitchFamily="34" charset="0"/>
              </a:rPr>
              <a:t> </a:t>
            </a:r>
            <a:r>
              <a:rPr lang="en-US" sz="3600" dirty="0" err="1" smtClean="0">
                <a:latin typeface="Copperplate Gothic Bold" panose="020E0705020206020404" pitchFamily="34" charset="0"/>
              </a:rPr>
              <a:t>Kibe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6659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400" dirty="0" smtClean="0">
                <a:latin typeface="Copperplate Gothic Bold" panose="020E0705020206020404" pitchFamily="34" charset="0"/>
              </a:rPr>
              <a:t>SAFETY!</a:t>
            </a:r>
            <a:endParaRPr lang="en-US" sz="5400" dirty="0"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16258"/>
            <a:ext cx="10347790" cy="48814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Know your own abilities and limitations!</a:t>
            </a:r>
          </a:p>
          <a:p>
            <a:r>
              <a:rPr lang="en-US" sz="3600" dirty="0" smtClean="0">
                <a:latin typeface="+mn-lt"/>
              </a:rPr>
              <a:t>Carry the necessary gear for weather changes</a:t>
            </a:r>
          </a:p>
          <a:p>
            <a:r>
              <a:rPr lang="en-US" sz="3600" dirty="0" smtClean="0">
                <a:latin typeface="+mn-lt"/>
              </a:rPr>
              <a:t>Many summits have no trails</a:t>
            </a:r>
          </a:p>
          <a:p>
            <a:r>
              <a:rPr lang="en-US" sz="3600" dirty="0" smtClean="0">
                <a:latin typeface="+mn-lt"/>
              </a:rPr>
              <a:t>Just because a summit is listed does NOT mean it is reachable, safe, or accessible!</a:t>
            </a:r>
          </a:p>
          <a:p>
            <a:r>
              <a:rPr lang="en-US" sz="3600" dirty="0" smtClean="0">
                <a:latin typeface="+mn-lt"/>
              </a:rPr>
              <a:t>DON’T be afraid to cancel and turn around.</a:t>
            </a:r>
          </a:p>
          <a:p>
            <a:pPr marL="0" indent="0">
              <a:buNone/>
            </a:pP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82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7" y="422362"/>
            <a:ext cx="10852026" cy="6104265"/>
          </a:xfrm>
        </p:spPr>
      </p:pic>
      <p:sp>
        <p:nvSpPr>
          <p:cNvPr id="5" name="TextBox 4"/>
          <p:cNvSpPr txBox="1"/>
          <p:nvPr/>
        </p:nvSpPr>
        <p:spPr>
          <a:xfrm>
            <a:off x="2305318" y="633377"/>
            <a:ext cx="10099468" cy="64633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W7U/WS-016 (7660) near Pine Valley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8" y="254918"/>
            <a:ext cx="11430366" cy="6429581"/>
          </a:xfrm>
        </p:spPr>
      </p:pic>
      <p:sp>
        <p:nvSpPr>
          <p:cNvPr id="5" name="TextBox 4"/>
          <p:cNvSpPr txBox="1"/>
          <p:nvPr/>
        </p:nvSpPr>
        <p:spPr>
          <a:xfrm>
            <a:off x="896632" y="5444197"/>
            <a:ext cx="5190979" cy="70788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Copperplate Gothic Bold" panose="020E0705020206020404" pitchFamily="34" charset="0"/>
              </a:rPr>
              <a:t>Veyo</a:t>
            </a:r>
            <a:r>
              <a:rPr lang="en-US" sz="4000" dirty="0" smtClean="0">
                <a:latin typeface="Copperplate Gothic Bold" panose="020E0705020206020404" pitchFamily="34" charset="0"/>
              </a:rPr>
              <a:t> Volcano</a:t>
            </a:r>
            <a:endParaRPr lang="en-US" sz="40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57" y="537124"/>
            <a:ext cx="10031267" cy="93998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ACTIVATING! A few suggestions:</a:t>
            </a:r>
            <a:endParaRPr lang="en-US" dirty="0"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02" y="1477108"/>
            <a:ext cx="11141612" cy="527538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 smtClean="0"/>
              <a:t>Most popular modes are SSB, CW, and FM (2Meter)—test your gear before you go!</a:t>
            </a:r>
          </a:p>
          <a:p>
            <a:r>
              <a:rPr lang="en-US" sz="3600" dirty="0" smtClean="0"/>
              <a:t>Do as much research and recon before you go (Google Earth, trip reports, topo maps, </a:t>
            </a:r>
            <a:r>
              <a:rPr lang="en-US" sz="3600" dirty="0" err="1" smtClean="0"/>
              <a:t>etc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Give yourself PLENTY of time</a:t>
            </a:r>
          </a:p>
          <a:p>
            <a:r>
              <a:rPr lang="en-US" sz="3600" dirty="0" smtClean="0"/>
              <a:t>Start with easier summits first</a:t>
            </a:r>
          </a:p>
          <a:p>
            <a:r>
              <a:rPr lang="en-US" sz="3600" dirty="0" smtClean="0"/>
              <a:t>Have a backup plan!</a:t>
            </a:r>
          </a:p>
          <a:p>
            <a:r>
              <a:rPr lang="en-US" sz="3600" dirty="0" smtClean="0"/>
              <a:t>While taking essentials, keep your pack light!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10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6" y="69844"/>
            <a:ext cx="8778240" cy="6583680"/>
          </a:xfrm>
        </p:spPr>
      </p:pic>
      <p:sp>
        <p:nvSpPr>
          <p:cNvPr id="5" name="TextBox 4"/>
          <p:cNvSpPr txBox="1"/>
          <p:nvPr/>
        </p:nvSpPr>
        <p:spPr>
          <a:xfrm>
            <a:off x="450167" y="4881488"/>
            <a:ext cx="7849772" cy="12003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opperplate Gothic Bold" panose="020E0705020206020404" pitchFamily="34" charset="0"/>
              </a:rPr>
              <a:t>En</a:t>
            </a:r>
            <a:r>
              <a:rPr lang="en-US" sz="3600" dirty="0" smtClean="0">
                <a:latin typeface="Copperplate Gothic Bold" panose="020E0705020206020404" pitchFamily="34" charset="0"/>
              </a:rPr>
              <a:t> route to </a:t>
            </a:r>
          </a:p>
          <a:p>
            <a:r>
              <a:rPr lang="en-US" sz="3600" dirty="0" smtClean="0">
                <a:latin typeface="Copperplate Gothic Bold" panose="020E0705020206020404" pitchFamily="34" charset="0"/>
              </a:rPr>
              <a:t>Snow Benchmark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820" y="283905"/>
            <a:ext cx="9404723" cy="85557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Equipment:</a:t>
            </a:r>
            <a:endParaRPr lang="en-US" dirty="0"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06" y="980630"/>
            <a:ext cx="10149861" cy="477129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Radios: </a:t>
            </a:r>
            <a:r>
              <a:rPr lang="en-US" sz="2800" dirty="0" err="1" smtClean="0"/>
              <a:t>Elecraft</a:t>
            </a:r>
            <a:r>
              <a:rPr lang="en-US" sz="2800" dirty="0" smtClean="0"/>
              <a:t> KX3, </a:t>
            </a:r>
            <a:r>
              <a:rPr lang="en-US" sz="2800" dirty="0" err="1" smtClean="0"/>
              <a:t>Yaesu</a:t>
            </a:r>
            <a:r>
              <a:rPr lang="en-US" sz="2800" dirty="0" smtClean="0"/>
              <a:t> FT-817, LNR Mountain Topper, </a:t>
            </a:r>
            <a:r>
              <a:rPr lang="en-US" sz="2800" dirty="0" err="1" smtClean="0"/>
              <a:t>Youkits</a:t>
            </a:r>
            <a:r>
              <a:rPr lang="en-US" sz="2800" dirty="0" smtClean="0"/>
              <a:t> HB-1B for HF; numerous options for VHF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Antennas: EFHW (end-fed-half-wave) wire, OCF (off-center-fed) dipole, </a:t>
            </a:r>
            <a:r>
              <a:rPr lang="en-US" sz="2800" dirty="0" err="1" smtClean="0"/>
              <a:t>Buddipole</a:t>
            </a:r>
            <a:r>
              <a:rPr lang="en-US" sz="2800" dirty="0" smtClean="0"/>
              <a:t> or similar, linked dipoles, vertical wire; Yagi for VHF. Will you need a tuner? How will it be supported?</a:t>
            </a:r>
            <a:endParaRPr lang="en-US" sz="2800" dirty="0"/>
          </a:p>
          <a:p>
            <a:r>
              <a:rPr lang="en-US" sz="2800" dirty="0" smtClean="0"/>
              <a:t>Battery—Think weight vs. power needs and price!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716" y="5496185"/>
            <a:ext cx="1851930" cy="1019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641" y="5046537"/>
            <a:ext cx="1450291" cy="1450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72" y="1952858"/>
            <a:ext cx="1549872" cy="1067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422" y="1952858"/>
            <a:ext cx="1485833" cy="1114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177" y="1952858"/>
            <a:ext cx="1762746" cy="1173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181" y="1903441"/>
            <a:ext cx="1419710" cy="1213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605" y="5496185"/>
            <a:ext cx="1277669" cy="956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05690" y="5469644"/>
            <a:ext cx="1195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 Ah</a:t>
            </a:r>
          </a:p>
          <a:p>
            <a:r>
              <a:rPr lang="en-US" b="1" dirty="0" smtClean="0"/>
              <a:t>3.2 </a:t>
            </a:r>
            <a:r>
              <a:rPr lang="en-US" b="1" dirty="0" err="1" smtClean="0"/>
              <a:t>lbs</a:t>
            </a:r>
            <a:endParaRPr lang="en-US" b="1" dirty="0" smtClean="0"/>
          </a:p>
          <a:p>
            <a:r>
              <a:rPr lang="en-US" b="1" dirty="0" smtClean="0"/>
              <a:t>$16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49246" y="5477134"/>
            <a:ext cx="905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4.2 Ah</a:t>
            </a:r>
          </a:p>
          <a:p>
            <a:r>
              <a:rPr lang="en-US" b="1" dirty="0" smtClean="0"/>
              <a:t>.86 </a:t>
            </a:r>
            <a:r>
              <a:rPr lang="en-US" b="1" dirty="0" err="1" smtClean="0"/>
              <a:t>lbs</a:t>
            </a:r>
            <a:endParaRPr lang="en-US" b="1" dirty="0" smtClean="0"/>
          </a:p>
          <a:p>
            <a:r>
              <a:rPr lang="en-US" b="1" dirty="0" smtClean="0"/>
              <a:t>$60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10917" y="5496185"/>
            <a:ext cx="1065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2.5 Ah</a:t>
            </a:r>
          </a:p>
          <a:p>
            <a:r>
              <a:rPr lang="en-US" b="1" dirty="0" smtClean="0"/>
              <a:t>.82 </a:t>
            </a:r>
            <a:r>
              <a:rPr lang="en-US" b="1" dirty="0" err="1" smtClean="0"/>
              <a:t>lbs</a:t>
            </a:r>
            <a:endParaRPr lang="en-US" b="1" dirty="0" smtClean="0"/>
          </a:p>
          <a:p>
            <a:r>
              <a:rPr lang="en-US" b="1" dirty="0" smtClean="0"/>
              <a:t>$95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15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0" y="363556"/>
            <a:ext cx="11149580" cy="6271639"/>
          </a:xfrm>
        </p:spPr>
      </p:pic>
      <p:sp>
        <p:nvSpPr>
          <p:cNvPr id="5" name="TextBox 4"/>
          <p:cNvSpPr txBox="1"/>
          <p:nvPr/>
        </p:nvSpPr>
        <p:spPr>
          <a:xfrm>
            <a:off x="661181" y="4563083"/>
            <a:ext cx="4586068" cy="12003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Little Black Mountain, AZ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41231"/>
          </a:xfrm>
        </p:spPr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Chasing:</a:t>
            </a:r>
            <a:endParaRPr lang="en-US" dirty="0"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39" y="1493949"/>
            <a:ext cx="11140226" cy="48832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Check spots and alerts (often activators post activations beforehand)</a:t>
            </a:r>
          </a:p>
          <a:p>
            <a:r>
              <a:rPr lang="en-US" sz="3200" dirty="0" smtClean="0"/>
              <a:t>Can work a summit once a day (UTC time)</a:t>
            </a:r>
          </a:p>
          <a:p>
            <a:r>
              <a:rPr lang="en-US" sz="3200" dirty="0" smtClean="0"/>
              <a:t>Don’t skip the lower-point summits, they all add up!</a:t>
            </a:r>
          </a:p>
          <a:p>
            <a:r>
              <a:rPr lang="en-US" sz="3200" dirty="0" smtClean="0"/>
              <a:t>Please be patient and understanding (conditions on a mountain can change quickly or an activator may have other issues)</a:t>
            </a:r>
          </a:p>
          <a:p>
            <a:r>
              <a:rPr lang="en-US" sz="3200" dirty="0" smtClean="0"/>
              <a:t>Be versatile with modes to get more points (</a:t>
            </a:r>
            <a:r>
              <a:rPr lang="en-US" sz="3200" dirty="0" err="1" smtClean="0"/>
              <a:t>psst</a:t>
            </a:r>
            <a:r>
              <a:rPr lang="en-US" sz="3200" dirty="0" smtClean="0"/>
              <a:t>…</a:t>
            </a:r>
            <a:r>
              <a:rPr lang="en-US" sz="3200" dirty="0" err="1" smtClean="0"/>
              <a:t>cw</a:t>
            </a:r>
            <a:r>
              <a:rPr lang="en-US" sz="3200" dirty="0" smtClean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30781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" y="476518"/>
            <a:ext cx="10696142" cy="6016580"/>
          </a:xfrm>
        </p:spPr>
      </p:pic>
      <p:sp>
        <p:nvSpPr>
          <p:cNvPr id="5" name="TextBox 4"/>
          <p:cNvSpPr txBox="1"/>
          <p:nvPr/>
        </p:nvSpPr>
        <p:spPr>
          <a:xfrm>
            <a:off x="283335" y="5177307"/>
            <a:ext cx="7714445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On the way up Jarvis Peak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43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Some resources:</a:t>
            </a:r>
            <a:endParaRPr lang="en-US" dirty="0"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477108"/>
            <a:ext cx="10909516" cy="514877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 smtClean="0"/>
              <a:t>Mapping /</a:t>
            </a:r>
            <a:r>
              <a:rPr lang="en-US" sz="3200" dirty="0"/>
              <a:t>Project—</a:t>
            </a:r>
            <a:r>
              <a:rPr lang="en-US" sz="3200" dirty="0">
                <a:hlinkClick r:id="rId2"/>
              </a:rPr>
              <a:t>http://www.sotamaps.org/</a:t>
            </a:r>
            <a:endParaRPr lang="en-US" sz="3200" dirty="0"/>
          </a:p>
          <a:p>
            <a:r>
              <a:rPr lang="en-US" sz="3200" dirty="0" err="1"/>
              <a:t>SOTAwatch</a:t>
            </a:r>
            <a:r>
              <a:rPr lang="en-US" sz="3200" dirty="0"/>
              <a:t>—</a:t>
            </a:r>
            <a:r>
              <a:rPr lang="en-US" sz="3200" dirty="0">
                <a:hlinkClick r:id="rId3"/>
              </a:rPr>
              <a:t>http://sotawatch.org</a:t>
            </a:r>
            <a:endParaRPr lang="en-US" sz="3200" dirty="0" smtClean="0"/>
          </a:p>
          <a:p>
            <a:r>
              <a:rPr lang="en-US" sz="3200" dirty="0"/>
              <a:t>SOTA database—</a:t>
            </a:r>
            <a:r>
              <a:rPr lang="en-US" sz="3200" dirty="0">
                <a:hlinkClick r:id="rId4"/>
              </a:rPr>
              <a:t>www.sotadata.org.uk/</a:t>
            </a:r>
            <a:endParaRPr lang="en-US" sz="3200" dirty="0"/>
          </a:p>
          <a:p>
            <a:r>
              <a:rPr lang="en-US" sz="3200" dirty="0" smtClean="0"/>
              <a:t>SOTA </a:t>
            </a:r>
            <a:r>
              <a:rPr lang="en-US" sz="3200" dirty="0"/>
              <a:t>main page (also ARM</a:t>
            </a:r>
            <a:r>
              <a:rPr lang="en-US" sz="3200" dirty="0" smtClean="0"/>
              <a:t>)—</a:t>
            </a:r>
            <a:r>
              <a:rPr lang="en-US" sz="3200" dirty="0" smtClean="0">
                <a:hlinkClick r:id="rId5"/>
              </a:rPr>
              <a:t>www.sota.org.uk</a:t>
            </a:r>
            <a:r>
              <a:rPr lang="en-US" sz="3200" dirty="0">
                <a:hlinkClick r:id="rId5"/>
              </a:rPr>
              <a:t>/</a:t>
            </a:r>
            <a:endParaRPr lang="en-US" sz="3200" dirty="0" smtClean="0"/>
          </a:p>
          <a:p>
            <a:r>
              <a:rPr lang="en-US" sz="3200" dirty="0" smtClean="0"/>
              <a:t>Apps</a:t>
            </a:r>
          </a:p>
          <a:p>
            <a:endParaRPr lang="en-US" sz="3200" dirty="0"/>
          </a:p>
          <a:p>
            <a:pPr lvl="2"/>
            <a:r>
              <a:rPr lang="en-US" sz="2800" dirty="0" smtClean="0"/>
              <a:t>   </a:t>
            </a:r>
            <a:r>
              <a:rPr lang="en-US" sz="2800" dirty="0" err="1" smtClean="0"/>
              <a:t>Sota</a:t>
            </a:r>
            <a:r>
              <a:rPr lang="en-US" sz="2800" dirty="0" smtClean="0"/>
              <a:t> Spotter  </a:t>
            </a:r>
            <a:r>
              <a:rPr lang="en-US" sz="2800" dirty="0" err="1" smtClean="0"/>
              <a:t>Sota</a:t>
            </a:r>
            <a:r>
              <a:rPr lang="en-US" sz="2800" dirty="0" smtClean="0"/>
              <a:t> Finder     </a:t>
            </a:r>
            <a:r>
              <a:rPr lang="en-US" sz="2800" dirty="0" err="1" smtClean="0"/>
              <a:t>Sota</a:t>
            </a:r>
            <a:r>
              <a:rPr lang="en-US" sz="2800" dirty="0" smtClean="0"/>
              <a:t> Goat</a:t>
            </a:r>
          </a:p>
          <a:p>
            <a:r>
              <a:rPr lang="en-US" sz="3200" dirty="0" smtClean="0"/>
              <a:t>I have videos posted on </a:t>
            </a:r>
            <a:r>
              <a:rPr lang="en-US" sz="3200" dirty="0" smtClean="0">
                <a:hlinkClick r:id="rId6"/>
              </a:rPr>
              <a:t>my website </a:t>
            </a:r>
            <a:r>
              <a:rPr lang="en-US" sz="3200" dirty="0" smtClean="0"/>
              <a:t>of activations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772" y="4000535"/>
            <a:ext cx="857250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8472" y="3995152"/>
            <a:ext cx="920374" cy="862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3990" r="23825"/>
          <a:stretch/>
        </p:blipFill>
        <p:spPr>
          <a:xfrm>
            <a:off x="7759288" y="3995153"/>
            <a:ext cx="857450" cy="86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98" y="309093"/>
            <a:ext cx="10080595" cy="6398250"/>
          </a:xfrm>
        </p:spPr>
      </p:pic>
      <p:sp>
        <p:nvSpPr>
          <p:cNvPr id="5" name="TextBox 4"/>
          <p:cNvSpPr txBox="1"/>
          <p:nvPr/>
        </p:nvSpPr>
        <p:spPr>
          <a:xfrm>
            <a:off x="5885645" y="862885"/>
            <a:ext cx="5769735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Punchbowl Dome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391" y="2633210"/>
            <a:ext cx="9404723" cy="140053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9600" dirty="0" smtClean="0">
                <a:latin typeface="Copperplate Gothic Bold" panose="020E0705020206020404" pitchFamily="34" charset="0"/>
              </a:rPr>
              <a:t>QUESTIONS?</a:t>
            </a:r>
            <a:endParaRPr lang="en-US" sz="9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86" y="227635"/>
            <a:ext cx="11389653" cy="622943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 smtClean="0">
                <a:latin typeface="Copperplate Gothic Bold" panose="020E0705020206020404" pitchFamily="34" charset="0"/>
              </a:rPr>
              <a:t>ACTIVATORS—hike/climb summits carrying their gear and make contacts. (Each Summit Once/yr.)</a:t>
            </a:r>
            <a:br>
              <a:rPr lang="en-US" sz="4000" dirty="0" smtClean="0">
                <a:latin typeface="Copperplate Gothic Bold" panose="020E0705020206020404" pitchFamily="34" charset="0"/>
              </a:rPr>
            </a:br>
            <a:r>
              <a:rPr lang="en-US" sz="4000" dirty="0">
                <a:latin typeface="Copperplate Gothic Bold" panose="020E0705020206020404" pitchFamily="34" charset="0"/>
              </a:rPr>
              <a:t/>
            </a:r>
            <a:br>
              <a:rPr lang="en-US" sz="4000" dirty="0">
                <a:latin typeface="Copperplate Gothic Bold" panose="020E0705020206020404" pitchFamily="34" charset="0"/>
              </a:rPr>
            </a:br>
            <a:r>
              <a:rPr lang="en-US" sz="4000" dirty="0" smtClean="0">
                <a:latin typeface="Copperplate Gothic Bold" panose="020E0705020206020404" pitchFamily="34" charset="0"/>
              </a:rPr>
              <a:t>Chasers—contact the activators. (Each Summit once/day UTC)</a:t>
            </a:r>
            <a:br>
              <a:rPr lang="en-US" sz="4000" dirty="0" smtClean="0">
                <a:latin typeface="Copperplate Gothic Bold" panose="020E0705020206020404" pitchFamily="34" charset="0"/>
              </a:rPr>
            </a:br>
            <a:r>
              <a:rPr lang="en-US" sz="4000" dirty="0">
                <a:latin typeface="Copperplate Gothic Bold" panose="020E0705020206020404" pitchFamily="34" charset="0"/>
              </a:rPr>
              <a:t/>
            </a:r>
            <a:br>
              <a:rPr lang="en-US" sz="4000" dirty="0">
                <a:latin typeface="Copperplate Gothic Bold" panose="020E0705020206020404" pitchFamily="34" charset="0"/>
              </a:rPr>
            </a:br>
            <a:r>
              <a:rPr lang="en-US" sz="4000" dirty="0">
                <a:latin typeface="Copperplate Gothic Bold" panose="020E0705020206020404" pitchFamily="34" charset="0"/>
              </a:rPr>
              <a:t>E</a:t>
            </a:r>
            <a:r>
              <a:rPr lang="en-US" sz="4000" dirty="0" smtClean="0">
                <a:latin typeface="Copperplate Gothic Bold" panose="020E0705020206020404" pitchFamily="34" charset="0"/>
              </a:rPr>
              <a:t>ach earn points towards awards:</a:t>
            </a:r>
            <a:br>
              <a:rPr lang="en-US" sz="4000" dirty="0" smtClean="0">
                <a:latin typeface="Copperplate Gothic Bold" panose="020E0705020206020404" pitchFamily="34" charset="0"/>
              </a:rPr>
            </a:br>
            <a:r>
              <a:rPr lang="en-US" sz="4000" dirty="0" smtClean="0">
                <a:latin typeface="Copperplate Gothic Bold" panose="020E0705020206020404" pitchFamily="34" charset="0"/>
              </a:rPr>
              <a:t>1,000 points (MOUNTAIN GOAT)</a:t>
            </a:r>
            <a:br>
              <a:rPr lang="en-US" sz="4000" dirty="0" smtClean="0">
                <a:latin typeface="Copperplate Gothic Bold" panose="020E0705020206020404" pitchFamily="34" charset="0"/>
              </a:rPr>
            </a:br>
            <a:r>
              <a:rPr lang="en-US" sz="4000" dirty="0" smtClean="0">
                <a:latin typeface="Copperplate Gothic Bold" panose="020E0705020206020404" pitchFamily="34" charset="0"/>
              </a:rPr>
              <a:t>1,000 points (SHACK SLOTH)</a:t>
            </a:r>
            <a:endParaRPr lang="en-US" sz="4000" dirty="0">
              <a:latin typeface="Copperplate Gothic Bold" panose="020E0705020206020404" pitchFamily="34" charset="0"/>
            </a:endParaRPr>
          </a:p>
        </p:txBody>
      </p:sp>
      <p:pic>
        <p:nvPicPr>
          <p:cNvPr id="1026" name="Picture 2" descr="Mountain Go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24" y="5134708"/>
            <a:ext cx="1669803" cy="15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94" y="131719"/>
            <a:ext cx="8586982" cy="6440237"/>
          </a:xfrm>
        </p:spPr>
      </p:pic>
      <p:sp>
        <p:nvSpPr>
          <p:cNvPr id="12" name="TextBox 11"/>
          <p:cNvSpPr txBox="1"/>
          <p:nvPr/>
        </p:nvSpPr>
        <p:spPr>
          <a:xfrm>
            <a:off x="365760" y="436099"/>
            <a:ext cx="6344529" cy="64633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Bloomington Hill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68" y="337623"/>
            <a:ext cx="10636177" cy="597876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400" dirty="0" smtClean="0">
                <a:latin typeface="Copperplate Gothic Bold" panose="020E0705020206020404" pitchFamily="34" charset="0"/>
              </a:rPr>
              <a:t>SOTA started in England </a:t>
            </a:r>
            <a:br>
              <a:rPr lang="en-US" sz="4400" dirty="0" smtClean="0">
                <a:latin typeface="Copperplate Gothic Bold" panose="020E0705020206020404" pitchFamily="34" charset="0"/>
              </a:rPr>
            </a:br>
            <a:r>
              <a:rPr lang="en-US" sz="4400" dirty="0" smtClean="0">
                <a:latin typeface="Copperplate Gothic Bold" panose="020E0705020206020404" pitchFamily="34" charset="0"/>
              </a:rPr>
              <a:t>in 2002</a:t>
            </a:r>
            <a:br>
              <a:rPr lang="en-US" sz="4400" dirty="0" smtClean="0">
                <a:latin typeface="Copperplate Gothic Bold" panose="020E0705020206020404" pitchFamily="34" charset="0"/>
              </a:rPr>
            </a:br>
            <a:r>
              <a:rPr lang="en-US" sz="4400" dirty="0">
                <a:latin typeface="Copperplate Gothic Bold" panose="020E0705020206020404" pitchFamily="34" charset="0"/>
              </a:rPr>
              <a:t/>
            </a:r>
            <a:br>
              <a:rPr lang="en-US" sz="4400" dirty="0">
                <a:latin typeface="Copperplate Gothic Bold" panose="020E0705020206020404" pitchFamily="34" charset="0"/>
              </a:rPr>
            </a:br>
            <a:r>
              <a:rPr lang="en-US" sz="4400" dirty="0" smtClean="0">
                <a:latin typeface="Copperplate Gothic Bold" panose="020E0705020206020404" pitchFamily="34" charset="0"/>
              </a:rPr>
              <a:t>Now </a:t>
            </a:r>
            <a:r>
              <a:rPr lang="en-US" sz="4400" dirty="0" smtClean="0">
                <a:latin typeface="Copperplate Gothic Bold" panose="020E0705020206020404" pitchFamily="34" charset="0"/>
              </a:rPr>
              <a:t>109 </a:t>
            </a:r>
            <a:r>
              <a:rPr lang="en-US" sz="4400" dirty="0" smtClean="0">
                <a:latin typeface="Copperplate Gothic Bold" panose="020E0705020206020404" pitchFamily="34" charset="0"/>
              </a:rPr>
              <a:t>Associations</a:t>
            </a:r>
            <a:br>
              <a:rPr lang="en-US" sz="4400" dirty="0" smtClean="0">
                <a:latin typeface="Copperplate Gothic Bold" panose="020E0705020206020404" pitchFamily="34" charset="0"/>
              </a:rPr>
            </a:br>
            <a:r>
              <a:rPr lang="en-US" sz="4400" dirty="0">
                <a:latin typeface="Copperplate Gothic Bold" panose="020E0705020206020404" pitchFamily="34" charset="0"/>
              </a:rPr>
              <a:t/>
            </a:r>
            <a:br>
              <a:rPr lang="en-US" sz="4400" dirty="0">
                <a:latin typeface="Copperplate Gothic Bold" panose="020E0705020206020404" pitchFamily="34" charset="0"/>
              </a:rPr>
            </a:br>
            <a:r>
              <a:rPr lang="en-US" sz="4400" dirty="0" smtClean="0">
                <a:latin typeface="Copperplate Gothic Bold" panose="020E0705020206020404" pitchFamily="34" charset="0"/>
              </a:rPr>
              <a:t>Utah is W7U (July 1, 2010) </a:t>
            </a:r>
            <a:br>
              <a:rPr lang="en-US" sz="4400" dirty="0" smtClean="0">
                <a:latin typeface="Copperplate Gothic Bold" panose="020E0705020206020404" pitchFamily="34" charset="0"/>
              </a:rPr>
            </a:br>
            <a:r>
              <a:rPr lang="en-US" sz="4400" dirty="0" smtClean="0">
                <a:latin typeface="Copperplate Gothic Bold" panose="020E0705020206020404" pitchFamily="34" charset="0"/>
              </a:rPr>
              <a:t>31 regions, 1577 Summits</a:t>
            </a:r>
            <a:br>
              <a:rPr lang="en-US" sz="4400" dirty="0" smtClean="0">
                <a:latin typeface="Copperplate Gothic Bold" panose="020E0705020206020404" pitchFamily="34" charset="0"/>
              </a:rPr>
            </a:br>
            <a:r>
              <a:rPr lang="en-US" sz="4400" dirty="0" smtClean="0">
                <a:latin typeface="Copperplate Gothic Bold" panose="020E0705020206020404" pitchFamily="34" charset="0"/>
              </a:rPr>
              <a:t/>
            </a:r>
            <a:br>
              <a:rPr lang="en-US" sz="4400" dirty="0" smtClean="0">
                <a:latin typeface="Copperplate Gothic Bold" panose="020E0705020206020404" pitchFamily="34" charset="0"/>
              </a:rPr>
            </a:br>
            <a:r>
              <a:rPr lang="en-US" sz="4400" dirty="0" smtClean="0">
                <a:latin typeface="Copperplate Gothic Bold" panose="020E0705020206020404" pitchFamily="34" charset="0"/>
              </a:rPr>
              <a:t>Ex: </a:t>
            </a:r>
            <a:r>
              <a:rPr lang="en-US" sz="440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W7U</a:t>
            </a:r>
            <a:r>
              <a:rPr lang="en-US" sz="4400" dirty="0" smtClean="0">
                <a:latin typeface="Copperplate Gothic Bold" panose="020E0705020206020404" pitchFamily="34" charset="0"/>
              </a:rPr>
              <a:t>/</a:t>
            </a:r>
            <a:r>
              <a:rPr lang="en-US" sz="4400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WS</a:t>
            </a:r>
            <a:r>
              <a:rPr lang="en-US" sz="4400" dirty="0" smtClean="0">
                <a:latin typeface="Copperplate Gothic Bold" panose="020E0705020206020404" pitchFamily="34" charset="0"/>
              </a:rPr>
              <a:t>-</a:t>
            </a:r>
            <a:r>
              <a:rPr lang="en-US" sz="4400" dirty="0" smtClean="0">
                <a:solidFill>
                  <a:srgbClr val="FFFF00"/>
                </a:solidFill>
                <a:latin typeface="Copperplate Gothic Bold" panose="020E0705020206020404" pitchFamily="34" charset="0"/>
              </a:rPr>
              <a:t>005</a:t>
            </a:r>
            <a:r>
              <a:rPr lang="en-US" sz="4400" dirty="0" smtClean="0">
                <a:latin typeface="Copperplate Gothic Bold" panose="020E0705020206020404" pitchFamily="34" charset="0"/>
              </a:rPr>
              <a:t> (</a:t>
            </a:r>
            <a:r>
              <a:rPr lang="en-US" sz="4400" dirty="0" err="1" smtClean="0">
                <a:latin typeface="Copperplate Gothic Bold" panose="020E0705020206020404" pitchFamily="34" charset="0"/>
              </a:rPr>
              <a:t>Kolob</a:t>
            </a:r>
            <a:r>
              <a:rPr lang="en-US" sz="4400" dirty="0" smtClean="0">
                <a:latin typeface="Copperplate Gothic Bold" panose="020E0705020206020404" pitchFamily="34" charset="0"/>
              </a:rPr>
              <a:t> Peak)</a:t>
            </a:r>
            <a:endParaRPr lang="en-US" sz="44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25" y="150343"/>
            <a:ext cx="8647719" cy="6485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651" y="5669280"/>
            <a:ext cx="10028349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W7U/IR-052 (6422) NW of Enterprise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0503" y="1608291"/>
            <a:ext cx="11788726" cy="51398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b="1" i="0" u="none" strike="noStrike" baseline="0" dirty="0" smtClean="0">
                <a:latin typeface="Times New Roman" panose="02020603050405020304" pitchFamily="18" charset="0"/>
              </a:rPr>
              <a:t>Utah Points 					Peak Count </a:t>
            </a:r>
            <a:r>
              <a:rPr lang="en-US" sz="2800" b="1" i="0" u="none" strike="noStrike" baseline="0" dirty="0" smtClean="0">
                <a:latin typeface="Times New Roman" panose="02020603050405020304" pitchFamily="18" charset="0"/>
              </a:rPr>
              <a:t>	</a:t>
            </a:r>
          </a:p>
          <a:p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Band 1, score </a:t>
            </a:r>
            <a:r>
              <a:rPr lang="en-US" sz="3200" b="1" i="0" u="none" strike="noStrike" baseline="0" dirty="0" smtClean="0">
                <a:solidFill>
                  <a:srgbClr val="46F668"/>
                </a:solidFill>
                <a:latin typeface="Arial" panose="020B0604020202020204" pitchFamily="34" charset="0"/>
              </a:rPr>
              <a:t>1 point 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	&lt; 5500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					94 	</a:t>
            </a:r>
          </a:p>
          <a:p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Band 2, score </a:t>
            </a:r>
            <a:r>
              <a:rPr lang="en-US" sz="3200" b="1" i="0" u="none" strike="noStrike" baseline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 points 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	&gt;=5500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&lt;6500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	279 	</a:t>
            </a:r>
          </a:p>
          <a:p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Band 3, score </a:t>
            </a:r>
            <a:r>
              <a:rPr lang="en-US" sz="3200" b="1" i="0" u="none" strike="noStrik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4 points 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	&gt;=6500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&lt;7500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smtClean="0">
                <a:latin typeface="Times New Roman" panose="02020603050405020304" pitchFamily="18" charset="0"/>
              </a:rPr>
              <a:t>	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409 	</a:t>
            </a:r>
          </a:p>
          <a:p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Band 4, score </a:t>
            </a:r>
            <a:r>
              <a:rPr lang="en-US" sz="3200" b="1" i="0" u="none" strike="noStrike" baseline="0" dirty="0" smtClean="0">
                <a:solidFill>
                  <a:srgbClr val="FFC000"/>
                </a:solidFill>
                <a:latin typeface="Arial" panose="020B0604020202020204" pitchFamily="34" charset="0"/>
              </a:rPr>
              <a:t>6 points 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	&gt;=7500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&lt;9000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smtClean="0">
                <a:latin typeface="Times New Roman" panose="02020603050405020304" pitchFamily="18" charset="0"/>
              </a:rPr>
              <a:t>	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379 	</a:t>
            </a:r>
          </a:p>
          <a:p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Band 5, score </a:t>
            </a:r>
            <a:r>
              <a:rPr lang="en-US" sz="3200" b="1" i="0" u="none" strike="noStrike" baseline="0" dirty="0" smtClean="0">
                <a:solidFill>
                  <a:srgbClr val="F35747"/>
                </a:solidFill>
                <a:latin typeface="Arial" panose="020B0604020202020204" pitchFamily="34" charset="0"/>
              </a:rPr>
              <a:t>8 points 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	&gt;=9000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&lt;10500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smtClean="0">
                <a:latin typeface="Times New Roman" panose="02020603050405020304" pitchFamily="18" charset="0"/>
              </a:rPr>
              <a:t>	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235 	</a:t>
            </a:r>
          </a:p>
          <a:p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Band 6, score </a:t>
            </a:r>
            <a:r>
              <a:rPr lang="en-US" sz="3200" b="1" i="0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</a:rPr>
              <a:t>10 pts 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	&gt;=10500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ft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err="1" smtClean="0">
                <a:latin typeface="Arial" panose="020B0604020202020204" pitchFamily="34" charset="0"/>
              </a:rPr>
              <a:t>asl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 </a:t>
            </a:r>
            <a:r>
              <a:rPr lang="en-US" sz="3200" b="1" i="0" u="none" strike="noStrike" baseline="0" dirty="0" smtClean="0">
                <a:latin typeface="Times New Roman" panose="02020603050405020304" pitchFamily="18" charset="0"/>
              </a:rPr>
              <a:t>			</a:t>
            </a:r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179 	</a:t>
            </a:r>
          </a:p>
          <a:p>
            <a:r>
              <a:rPr lang="en-US" sz="3200" b="1" i="0" u="none" strike="noStrike" baseline="0" dirty="0" smtClean="0">
                <a:latin typeface="Arial" panose="020B0604020202020204" pitchFamily="34" charset="0"/>
              </a:rPr>
              <a:t>Total No. Peaks: 								1574 </a:t>
            </a:r>
            <a:endParaRPr lang="en-US" sz="2800" b="1" i="0" u="none" strike="noStrike" baseline="0" dirty="0" smtClean="0">
              <a:latin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</a:endParaRPr>
          </a:p>
          <a:p>
            <a:r>
              <a:rPr lang="en-US" sz="2800" b="1" i="0" u="none" strike="noStrike" baseline="0" dirty="0" smtClean="0">
                <a:latin typeface="Arial" panose="020B0604020202020204" pitchFamily="34" charset="0"/>
              </a:rPr>
              <a:t>Seasonal Bonus! 3 points (Dec. 1-Mar.</a:t>
            </a:r>
            <a:r>
              <a:rPr lang="en-US" sz="2800" b="1" i="0" u="none" strike="noStrike" dirty="0" smtClean="0">
                <a:latin typeface="Arial" panose="020B0604020202020204" pitchFamily="34" charset="0"/>
              </a:rPr>
              <a:t> 31) over 6500 </a:t>
            </a:r>
            <a:r>
              <a:rPr lang="en-US" sz="2800" b="1" i="0" u="none" strike="noStrike" dirty="0" err="1" smtClean="0">
                <a:latin typeface="Arial" panose="020B0604020202020204" pitchFamily="34" charset="0"/>
              </a:rPr>
              <a:t>ft</a:t>
            </a:r>
            <a:endParaRPr lang="en-US" sz="2800" b="1" i="0" u="none" strike="noStrike" baseline="0" dirty="0" smtClean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9482" y="407962"/>
            <a:ext cx="10550769" cy="12003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Summit Points are determined by altitude, not difficulty!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4" y="295420"/>
            <a:ext cx="11322672" cy="636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4018" y="5134707"/>
            <a:ext cx="6443003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pperplate Gothic Bold" panose="020E0705020206020404" pitchFamily="34" charset="0"/>
              </a:rPr>
              <a:t>Scrub Benchmark</a:t>
            </a:r>
            <a:endParaRPr 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6" y="129795"/>
            <a:ext cx="11326694" cy="6728205"/>
          </a:xfrm>
        </p:spPr>
      </p:pic>
    </p:spTree>
    <p:extLst>
      <p:ext uri="{BB962C8B-B14F-4D97-AF65-F5344CB8AC3E}">
        <p14:creationId xmlns:p14="http://schemas.microsoft.com/office/powerpoint/2010/main" val="3446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536</TotalTime>
  <Words>498</Words>
  <Application>Microsoft Office PowerPoint</Application>
  <PresentationFormat>Widescreen</PresentationFormat>
  <Paragraphs>94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Century Gothic</vt:lpstr>
      <vt:lpstr>Copperplate Gothic Bold</vt:lpstr>
      <vt:lpstr>Times New Roman</vt:lpstr>
      <vt:lpstr>Wingdings 3</vt:lpstr>
      <vt:lpstr>Ion</vt:lpstr>
      <vt:lpstr>PowerPoint Presentation</vt:lpstr>
      <vt:lpstr>PowerPoint Presentation</vt:lpstr>
      <vt:lpstr>ACTIVATORS—hike/climb summits carrying their gear and make contacts. (Each Summit Once/yr.)  Chasers—contact the activators. (Each Summit once/day UTC)  Each earn points towards awards: 1,000 points (MOUNTAIN GOAT) 1,000 points (SHACK SLOTH)</vt:lpstr>
      <vt:lpstr>PowerPoint Presentation</vt:lpstr>
      <vt:lpstr>SOTA started in England  in 2002  Now 109 Associations  Utah is W7U (July 1, 2010)  31 regions, 1577 Summits  Ex: W7U/WS-005 (Kolob Peak)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track of your progress online</vt:lpstr>
      <vt:lpstr>PowerPoint Presentation</vt:lpstr>
      <vt:lpstr>Files can be downloaded to  Google Earth</vt:lpstr>
      <vt:lpstr>PowerPoint Presentation</vt:lpstr>
      <vt:lpstr>PowerPoint Presentation</vt:lpstr>
      <vt:lpstr>PowerPoint Presentation</vt:lpstr>
      <vt:lpstr>Some guidelines:   </vt:lpstr>
      <vt:lpstr>PowerPoint Presentation</vt:lpstr>
      <vt:lpstr>SAFETY!</vt:lpstr>
      <vt:lpstr>PowerPoint Presentation</vt:lpstr>
      <vt:lpstr>ACTIVATING! A few suggestions:</vt:lpstr>
      <vt:lpstr>PowerPoint Presentation</vt:lpstr>
      <vt:lpstr>Equipment:</vt:lpstr>
      <vt:lpstr>PowerPoint Presentation</vt:lpstr>
      <vt:lpstr>Chasing:</vt:lpstr>
      <vt:lpstr>PowerPoint Presentation</vt:lpstr>
      <vt:lpstr>Some resources: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55</cp:revision>
  <dcterms:created xsi:type="dcterms:W3CDTF">2016-12-17T18:31:25Z</dcterms:created>
  <dcterms:modified xsi:type="dcterms:W3CDTF">2017-01-29T21:35:23Z</dcterms:modified>
</cp:coreProperties>
</file>